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60" r:id="rId2"/>
    <p:sldId id="261" r:id="rId3"/>
    <p:sldId id="262" r:id="rId4"/>
    <p:sldId id="264" r:id="rId5"/>
    <p:sldId id="265" r:id="rId6"/>
    <p:sldId id="266"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p:scale>
          <a:sx n="81" d="100"/>
          <a:sy n="81" d="100"/>
        </p:scale>
        <p:origin x="-108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07/05/2019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5/7/2019 9:40 AM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1187732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gif"/><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gif"/><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gif"/><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gif"/><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gif"/><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457200" y="1644650"/>
            <a:ext cx="8515350" cy="1077218"/>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3200" b="1" dirty="0">
                <a:solidFill>
                  <a:srgbClr val="000000"/>
                </a:solidFill>
                <a:latin typeface="Arial" charset="0"/>
              </a:rPr>
              <a:t>Medicamentos Genéricos y Prescripción por Principio Activo</a:t>
            </a:r>
          </a:p>
        </p:txBody>
      </p:sp>
      <p:sp>
        <p:nvSpPr>
          <p:cNvPr id="2" name="CuadroTexto 11"/>
          <p:cNvSpPr txBox="1"/>
          <p:nvPr/>
        </p:nvSpPr>
        <p:spPr>
          <a:xfrm>
            <a:off x="1470991" y="3533195"/>
            <a:ext cx="6513706" cy="830997"/>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Irene Casares Alonso.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M. Monserrat Pajares Fernández. </a:t>
            </a:r>
            <a:r>
              <a:rPr lang="es-ES" sz="2000" dirty="0">
                <a:solidFill>
                  <a:srgbClr val="000000"/>
                </a:solidFill>
                <a:effectLst>
                  <a:outerShdw blurRad="38100" dist="38100" dir="2700000" algn="tl">
                    <a:srgbClr val="C0C0C0"/>
                  </a:outerShdw>
                </a:effectLst>
                <a:latin typeface="Arial" charset="0"/>
                <a:cs typeface="Arial" charset="0"/>
              </a:rPr>
              <a:t>Farmacéutica. </a:t>
            </a:r>
          </a:p>
        </p:txBody>
      </p:sp>
      <p:pic>
        <p:nvPicPr>
          <p:cNvPr id="1026" name="Picture 2" descr="http://www.familiaysalud.es/sites/default/files/styles/article_image/public/genericos.jpg?itok=VrEJks2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6318" y="4578693"/>
            <a:ext cx="1896757"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423947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293077" y="676275"/>
            <a:ext cx="6881445" cy="498598"/>
          </a:xfrm>
        </p:spPr>
        <p:txBody>
          <a:bodyPr numCol="1" anchorCtr="0" compatLnSpc="1">
            <a:prstTxWarp prst="textNoShape">
              <a:avLst/>
            </a:prstTxWarp>
          </a:body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¿Que es un </a:t>
            </a:r>
            <a:r>
              <a:rPr lang="es-ES" sz="36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Medicamento</a:t>
            </a:r>
            <a:r>
              <a:rPr lang="es-ES" sz="3600" dirty="0">
                <a:ln>
                  <a:noFill/>
                </a:ln>
                <a:solidFill>
                  <a:schemeClr val="tx1"/>
                </a:solidFill>
                <a:effectLst>
                  <a:outerShdw blurRad="38100" dist="38100" dir="2700000" algn="tl">
                    <a:srgbClr val="000000">
                      <a:alpha val="43137"/>
                    </a:srgbClr>
                  </a:outerShdw>
                </a:effectLst>
              </a:rPr>
              <a:t> Genérico?</a:t>
            </a:r>
          </a:p>
        </p:txBody>
      </p:sp>
      <p:sp>
        <p:nvSpPr>
          <p:cNvPr id="19458" name="Rectangle 3"/>
          <p:cNvSpPr>
            <a:spLocks noGrp="1"/>
          </p:cNvSpPr>
          <p:nvPr>
            <p:ph type="body" idx="1"/>
          </p:nvPr>
        </p:nvSpPr>
        <p:spPr>
          <a:xfrm>
            <a:off x="477594" y="1501005"/>
            <a:ext cx="7423121" cy="3797963"/>
          </a:xfrm>
        </p:spPr>
        <p:txBody>
          <a:bodyPr/>
          <a:lstStyle/>
          <a:p>
            <a:pPr lvl="1" algn="just" eaLnBrk="1" hangingPunct="1">
              <a:buFont typeface="Arial" panose="020B0604020202020204" pitchFamily="34" charset="0"/>
              <a:buChar char="•"/>
            </a:pPr>
            <a:endParaRPr lang="es-ES" sz="2400" dirty="0" smtClean="0">
              <a:cs typeface="Arial" panose="020B0604020202020204" pitchFamily="34" charset="0"/>
            </a:endParaRPr>
          </a:p>
          <a:p>
            <a:pPr lvl="1" algn="just" eaLnBrk="1" hangingPunct="1">
              <a:buBlip>
                <a:blip r:embed="rId2"/>
              </a:buBlip>
            </a:pPr>
            <a:r>
              <a:rPr lang="es-ES" dirty="0" smtClean="0">
                <a:cs typeface="Arial" panose="020B0604020202020204" pitchFamily="34" charset="0"/>
              </a:rPr>
              <a:t>Es </a:t>
            </a:r>
            <a:r>
              <a:rPr lang="es-ES" dirty="0">
                <a:cs typeface="Arial" panose="020B0604020202020204" pitchFamily="34" charset="0"/>
              </a:rPr>
              <a:t>un medicamento con el mismo principio activo (sustancia que produce el efecto) que el medicamento de la marca original</a:t>
            </a:r>
            <a:r>
              <a:rPr lang="es-ES" dirty="0" smtClean="0">
                <a:cs typeface="Arial" panose="020B0604020202020204" pitchFamily="34" charset="0"/>
              </a:rPr>
              <a:t>.</a:t>
            </a:r>
          </a:p>
          <a:p>
            <a:pPr lvl="1" algn="just" eaLnBrk="1" hangingPunct="1">
              <a:buBlip>
                <a:blip r:embed="rId2"/>
              </a:buBlip>
            </a:pPr>
            <a:endParaRPr lang="es-ES" dirty="0">
              <a:cs typeface="Arial" panose="020B0604020202020204" pitchFamily="34" charset="0"/>
            </a:endParaRPr>
          </a:p>
          <a:p>
            <a:pPr lvl="1" algn="just" eaLnBrk="1" hangingPunct="1">
              <a:buBlip>
                <a:blip r:embed="rId2"/>
              </a:buBlip>
            </a:pPr>
            <a:r>
              <a:rPr lang="es-ES" dirty="0">
                <a:solidFill>
                  <a:srgbClr val="000000"/>
                </a:solidFill>
                <a:cs typeface="Arial" panose="020B0604020202020204" pitchFamily="34" charset="0"/>
              </a:rPr>
              <a:t>En </a:t>
            </a:r>
            <a:r>
              <a:rPr lang="es-ES" dirty="0">
                <a:cs typeface="Arial" panose="020B0604020202020204" pitchFamily="34" charset="0"/>
              </a:rPr>
              <a:t>el envase siempre </a:t>
            </a:r>
            <a:r>
              <a:rPr lang="es-ES" dirty="0">
                <a:solidFill>
                  <a:srgbClr val="000000"/>
                </a:solidFill>
                <a:cs typeface="Arial" panose="020B0604020202020204" pitchFamily="34" charset="0"/>
              </a:rPr>
              <a:t>lleva las siglas EFG (Equivalente Farmacéutico Genérico).</a:t>
            </a:r>
          </a:p>
          <a:p>
            <a:pPr lvl="1" algn="just" eaLnBrk="1" hangingPunct="1">
              <a:buFont typeface="Arial" panose="020B0604020202020204" pitchFamily="34" charset="0"/>
              <a:buChar char="•"/>
            </a:pPr>
            <a:endParaRPr lang="es-ES" sz="2400" dirty="0">
              <a:cs typeface="Arial" panose="020B0604020202020204" pitchFamily="34" charset="0"/>
            </a:endParaRPr>
          </a:p>
          <a:p>
            <a:pPr marL="517525" lvl="1" indent="0" eaLnBrk="1" hangingPunct="1">
              <a:buNone/>
            </a:pPr>
            <a:endParaRPr lang="es-ES" dirty="0"/>
          </a:p>
        </p:txBody>
      </p:sp>
      <p:pic>
        <p:nvPicPr>
          <p:cNvPr id="19460"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descr="http://www.familiaysalud.es/sites/default/files/styles/article_image/public/genericos.jpg?itok=VrEJks2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6318" y="4578693"/>
            <a:ext cx="1896757"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342504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5831" y="460044"/>
            <a:ext cx="6961094" cy="886397"/>
          </a:xfrm>
        </p:spPr>
        <p:txBody>
          <a:bodyPr/>
          <a:lstStyle/>
          <a:p>
            <a:r>
              <a:rPr lang="es-ES" sz="3200" dirty="0">
                <a:latin typeface="+mn-lt"/>
                <a:cs typeface="Arial" panose="020B0604020202020204" pitchFamily="34" charset="0"/>
              </a:rPr>
              <a:t>¿</a:t>
            </a:r>
            <a:r>
              <a:rPr lang="es-ES" sz="3200" dirty="0">
                <a:solidFill>
                  <a:schemeClr val="tx1"/>
                </a:solidFill>
                <a:latin typeface="+mn-lt"/>
                <a:cs typeface="Arial" panose="020B0604020202020204" pitchFamily="34" charset="0"/>
              </a:rPr>
              <a:t>Son iguales los medicamentos genéricos que los de marca original</a:t>
            </a:r>
            <a:r>
              <a:rPr lang="es-ES" sz="3200" dirty="0">
                <a:latin typeface="+mn-lt"/>
                <a:cs typeface="Arial" panose="020B0604020202020204" pitchFamily="34" charset="0"/>
              </a:rPr>
              <a:t>?</a:t>
            </a:r>
          </a:p>
        </p:txBody>
      </p:sp>
      <p:sp>
        <p:nvSpPr>
          <p:cNvPr id="3" name="2 Marcador de contenido"/>
          <p:cNvSpPr>
            <a:spLocks noGrp="1"/>
          </p:cNvSpPr>
          <p:nvPr>
            <p:ph idx="1"/>
          </p:nvPr>
        </p:nvSpPr>
        <p:spPr>
          <a:xfrm>
            <a:off x="287215" y="1832312"/>
            <a:ext cx="7801708" cy="3243965"/>
          </a:xfrm>
        </p:spPr>
        <p:txBody>
          <a:bodyPr/>
          <a:lstStyle/>
          <a:p>
            <a:pPr marL="0" indent="0">
              <a:lnSpc>
                <a:spcPct val="100000"/>
              </a:lnSpc>
              <a:buNone/>
            </a:pPr>
            <a:r>
              <a:rPr lang="es-ES" sz="2400" dirty="0">
                <a:latin typeface="Arial" panose="020B0604020202020204" pitchFamily="34" charset="0"/>
                <a:cs typeface="Arial" panose="020B0604020202020204" pitchFamily="34" charset="0"/>
              </a:rPr>
              <a:t>Sí son iguales: </a:t>
            </a:r>
          </a:p>
          <a:p>
            <a:pPr marL="1109663" indent="-342900" algn="just">
              <a:lnSpc>
                <a:spcPct val="100000"/>
              </a:lnSpc>
              <a:buBlip>
                <a:blip r:embed="rId2"/>
              </a:buBlip>
            </a:pPr>
            <a:r>
              <a:rPr lang="es-ES" sz="2400" dirty="0">
                <a:latin typeface="Arial" panose="020B0604020202020204" pitchFamily="34" charset="0"/>
                <a:cs typeface="Arial" panose="020B0604020202020204" pitchFamily="34" charset="0"/>
              </a:rPr>
              <a:t>Tienen el mismo tipo  y cantidad de </a:t>
            </a:r>
            <a:r>
              <a:rPr lang="es-ES" sz="2400" dirty="0" smtClean="0">
                <a:latin typeface="Arial" panose="020B0604020202020204" pitchFamily="34" charset="0"/>
                <a:cs typeface="Arial" panose="020B0604020202020204" pitchFamily="34" charset="0"/>
              </a:rPr>
              <a:t>principios </a:t>
            </a:r>
            <a:r>
              <a:rPr lang="es-ES" sz="2400" dirty="0">
                <a:latin typeface="Arial" panose="020B0604020202020204" pitchFamily="34" charset="0"/>
                <a:cs typeface="Arial" panose="020B0604020202020204" pitchFamily="34" charset="0"/>
              </a:rPr>
              <a:t>activos.</a:t>
            </a:r>
          </a:p>
          <a:p>
            <a:pPr marL="1109663" indent="-342900" algn="just">
              <a:lnSpc>
                <a:spcPct val="100000"/>
              </a:lnSpc>
              <a:buBlip>
                <a:blip r:embed="rId2"/>
              </a:buBlip>
            </a:pPr>
            <a:r>
              <a:rPr lang="es-ES" sz="2400" dirty="0">
                <a:latin typeface="Arial" panose="020B0604020202020204" pitchFamily="34" charset="0"/>
                <a:cs typeface="Arial" panose="020B0604020202020204" pitchFamily="34" charset="0"/>
              </a:rPr>
              <a:t>Misma forma (comprimidos, sobres…)</a:t>
            </a:r>
          </a:p>
          <a:p>
            <a:pPr marL="1109663" indent="-342900" algn="just">
              <a:buBlip>
                <a:blip r:embed="rId2"/>
              </a:buBlip>
            </a:pPr>
            <a:r>
              <a:rPr lang="es-ES" sz="2400" dirty="0">
                <a:latin typeface="Arial" panose="020B0604020202020204" pitchFamily="34" charset="0"/>
                <a:cs typeface="Arial" panose="020B0604020202020204" pitchFamily="34" charset="0"/>
              </a:rPr>
              <a:t>Su efecto (eficacia y seguridad) es igual o equivalente a la del fármaco original</a:t>
            </a:r>
          </a:p>
          <a:p>
            <a:pPr marL="1109663" indent="-342900" algn="just">
              <a:buBlip>
                <a:blip r:embed="rId2"/>
              </a:buBlip>
            </a:pPr>
            <a:r>
              <a:rPr lang="es-ES" sz="2400" dirty="0">
                <a:latin typeface="Arial" panose="020B0604020202020204" pitchFamily="34" charset="0"/>
                <a:cs typeface="Arial" panose="020B0604020202020204" pitchFamily="34" charset="0"/>
              </a:rPr>
              <a:t>Tienen igual calidad.</a:t>
            </a:r>
          </a:p>
          <a:p>
            <a:pPr algn="just"/>
            <a:endParaRPr lang="es-ES" sz="24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4230" y="294978"/>
            <a:ext cx="1438275"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5" y="6093814"/>
            <a:ext cx="4724400" cy="90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descr="http://www.familiaysalud.es/sites/default/files/styles/article_image/public/genericos.jpg?itok=VrEJks2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6318" y="4578693"/>
            <a:ext cx="1896757"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72113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F516952-88CD-894E-A0DD-85C4E7389C4D}"/>
              </a:ext>
            </a:extLst>
          </p:cNvPr>
          <p:cNvSpPr>
            <a:spLocks noGrp="1"/>
          </p:cNvSpPr>
          <p:nvPr>
            <p:ph type="title"/>
          </p:nvPr>
        </p:nvSpPr>
        <p:spPr>
          <a:xfrm>
            <a:off x="322385" y="710835"/>
            <a:ext cx="8382000" cy="886397"/>
          </a:xfrm>
        </p:spPr>
        <p:txBody>
          <a:bodyPr/>
          <a:lstStyle/>
          <a:p>
            <a:r>
              <a:rPr lang="es-ES" sz="3200" dirty="0">
                <a:cs typeface="Arial" panose="020B0604020202020204" pitchFamily="34" charset="0"/>
              </a:rPr>
              <a:t>¿En que se diferencian los medicamentos </a:t>
            </a:r>
            <a:r>
              <a:rPr lang="es-ES" sz="3200" dirty="0" smtClean="0">
                <a:cs typeface="Arial" panose="020B0604020202020204" pitchFamily="34" charset="0"/>
              </a:rPr>
              <a:t/>
            </a:r>
            <a:br>
              <a:rPr lang="es-ES" sz="3200" dirty="0" smtClean="0">
                <a:cs typeface="Arial" panose="020B0604020202020204" pitchFamily="34" charset="0"/>
              </a:rPr>
            </a:br>
            <a:r>
              <a:rPr lang="es-ES" sz="3200" dirty="0" smtClean="0">
                <a:solidFill>
                  <a:schemeClr val="tx1"/>
                </a:solidFill>
                <a:cs typeface="Arial" panose="020B0604020202020204" pitchFamily="34" charset="0"/>
              </a:rPr>
              <a:t>genéricos de </a:t>
            </a:r>
            <a:r>
              <a:rPr lang="es-ES" sz="3200" dirty="0">
                <a:solidFill>
                  <a:schemeClr val="tx1"/>
                </a:solidFill>
                <a:cs typeface="Arial" panose="020B0604020202020204" pitchFamily="34" charset="0"/>
              </a:rPr>
              <a:t>los de marca original?  </a:t>
            </a:r>
          </a:p>
        </p:txBody>
      </p:sp>
      <p:sp>
        <p:nvSpPr>
          <p:cNvPr id="3" name="Marcador de contenido 2">
            <a:extLst>
              <a:ext uri="{FF2B5EF4-FFF2-40B4-BE49-F238E27FC236}">
                <a16:creationId xmlns:a16="http://schemas.microsoft.com/office/drawing/2014/main" xmlns="" id="{F4E85C53-4955-B248-95FE-A29F02D0BD67}"/>
              </a:ext>
            </a:extLst>
          </p:cNvPr>
          <p:cNvSpPr>
            <a:spLocks noGrp="1"/>
          </p:cNvSpPr>
          <p:nvPr>
            <p:ph idx="1"/>
          </p:nvPr>
        </p:nvSpPr>
        <p:spPr>
          <a:xfrm>
            <a:off x="310662" y="1647336"/>
            <a:ext cx="8382000" cy="2782300"/>
          </a:xfrm>
        </p:spPr>
        <p:txBody>
          <a:bodyPr/>
          <a:lstStyle/>
          <a:p>
            <a:pPr marL="766763" indent="0">
              <a:lnSpc>
                <a:spcPct val="100000"/>
              </a:lnSpc>
              <a:buNone/>
            </a:pPr>
            <a:endParaRPr lang="es-ES" sz="2400" dirty="0">
              <a:solidFill>
                <a:srgbClr val="FF0000"/>
              </a:solidFill>
              <a:latin typeface="Arial" panose="020B0604020202020204" pitchFamily="34" charset="0"/>
              <a:cs typeface="Arial" panose="020B0604020202020204" pitchFamily="34" charset="0"/>
            </a:endParaRPr>
          </a:p>
          <a:p>
            <a:pPr marL="766763" indent="0">
              <a:lnSpc>
                <a:spcPct val="100000"/>
              </a:lnSpc>
              <a:buNone/>
            </a:pPr>
            <a:r>
              <a:rPr lang="es-ES" sz="2800" dirty="0">
                <a:latin typeface="+mj-lt"/>
                <a:cs typeface="Arial" panose="020B0604020202020204" pitchFamily="34" charset="0"/>
              </a:rPr>
              <a:t>Pueden tener diferentes</a:t>
            </a:r>
            <a:r>
              <a:rPr lang="es-ES" sz="2800" dirty="0" smtClean="0">
                <a:latin typeface="+mj-lt"/>
                <a:cs typeface="Arial" panose="020B0604020202020204" pitchFamily="34" charset="0"/>
              </a:rPr>
              <a:t>:</a:t>
            </a:r>
            <a:endParaRPr lang="es-ES" sz="2800" dirty="0">
              <a:latin typeface="+mj-lt"/>
              <a:cs typeface="Arial" panose="020B0604020202020204" pitchFamily="34" charset="0"/>
            </a:endParaRPr>
          </a:p>
          <a:p>
            <a:pPr marL="1223963" indent="-457200">
              <a:lnSpc>
                <a:spcPct val="100000"/>
              </a:lnSpc>
              <a:buBlip>
                <a:blip r:embed="rId2"/>
              </a:buBlip>
            </a:pPr>
            <a:r>
              <a:rPr lang="es-ES" sz="2800" dirty="0">
                <a:latin typeface="+mj-lt"/>
                <a:cs typeface="Arial" panose="020B0604020202020204" pitchFamily="34" charset="0"/>
              </a:rPr>
              <a:t>Excipientes (sustancias del medicamento que no tienen efecto curativo).</a:t>
            </a:r>
          </a:p>
          <a:p>
            <a:pPr marL="1223963" indent="-457200">
              <a:buBlip>
                <a:blip r:embed="rId2"/>
              </a:buBlip>
            </a:pPr>
            <a:r>
              <a:rPr lang="es-ES" sz="2800" dirty="0">
                <a:latin typeface="+mj-lt"/>
                <a:cs typeface="Arial" panose="020B0604020202020204" pitchFamily="34" charset="0"/>
              </a:rPr>
              <a:t>Apariencia (color, tamaño, envase, sabor). </a:t>
            </a:r>
          </a:p>
          <a:p>
            <a:pPr marL="1223963" indent="-457200">
              <a:buBlip>
                <a:blip r:embed="rId2"/>
              </a:buBlip>
            </a:pPr>
            <a:r>
              <a:rPr lang="es-ES" sz="2800" dirty="0">
                <a:latin typeface="+mj-lt"/>
                <a:cs typeface="Arial" panose="020B0604020202020204" pitchFamily="34" charset="0"/>
              </a:rPr>
              <a:t>Precio (inferior en el genérico).</a:t>
            </a:r>
          </a:p>
        </p:txBody>
      </p:sp>
      <p:pic>
        <p:nvPicPr>
          <p:cNvPr id="4" name="Picture 2" descr="http://www.familiaysalud.es/sites/default/files/styles/article_image/public/genericos.jpg?itok=VrEJks2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6318" y="4578693"/>
            <a:ext cx="1896757" cy="1260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94230" y="294978"/>
            <a:ext cx="1438275"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502511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985" y="756847"/>
            <a:ext cx="8382000" cy="498598"/>
          </a:xfrm>
        </p:spPr>
        <p:txBody>
          <a:bodyPr/>
          <a:lstStyle/>
          <a:p>
            <a:r>
              <a:rPr lang="es-ES" sz="3600" dirty="0">
                <a:cs typeface="Arial" panose="020B0604020202020204" pitchFamily="34" charset="0"/>
              </a:rPr>
              <a:t>¿Ventajas de los medicamentos genéricos?</a:t>
            </a:r>
          </a:p>
        </p:txBody>
      </p:sp>
      <p:sp>
        <p:nvSpPr>
          <p:cNvPr id="3" name="2 Marcador de contenido"/>
          <p:cNvSpPr>
            <a:spLocks noGrp="1"/>
          </p:cNvSpPr>
          <p:nvPr>
            <p:ph idx="1"/>
          </p:nvPr>
        </p:nvSpPr>
        <p:spPr>
          <a:xfrm>
            <a:off x="381000" y="1322614"/>
            <a:ext cx="8181109" cy="3533275"/>
          </a:xfrm>
        </p:spPr>
        <p:txBody>
          <a:bodyPr/>
          <a:lstStyle/>
          <a:p>
            <a:pPr marL="506413" indent="0">
              <a:buNone/>
            </a:pPr>
            <a:endParaRPr lang="es-ES" sz="2800" dirty="0"/>
          </a:p>
          <a:p>
            <a:pPr marL="506413" indent="0" algn="just">
              <a:buNone/>
            </a:pPr>
            <a:r>
              <a:rPr lang="es-ES" sz="2800" b="1" dirty="0">
                <a:cs typeface="Arial" panose="020B0604020202020204" pitchFamily="34" charset="0"/>
              </a:rPr>
              <a:t>Seguridad</a:t>
            </a:r>
            <a:r>
              <a:rPr lang="es-ES" sz="2800" dirty="0">
                <a:cs typeface="Arial" panose="020B0604020202020204" pitchFamily="34" charset="0"/>
              </a:rPr>
              <a:t>:</a:t>
            </a:r>
          </a:p>
          <a:p>
            <a:pPr marL="963613" indent="-457200" algn="just">
              <a:buBlip>
                <a:blip r:embed="rId2"/>
              </a:buBlip>
            </a:pPr>
            <a:r>
              <a:rPr lang="es-ES" sz="2800" dirty="0">
                <a:cs typeface="Arial" panose="020B0604020202020204" pitchFamily="34" charset="0"/>
              </a:rPr>
              <a:t>Son seguros. Llevan más de 10 años en el mercado. Se han usado en numerosas ocasiones.</a:t>
            </a:r>
          </a:p>
          <a:p>
            <a:pPr marL="963613" indent="-457200" algn="just">
              <a:buBlip>
                <a:blip r:embed="rId2"/>
              </a:buBlip>
            </a:pPr>
            <a:r>
              <a:rPr lang="es-ES" sz="2800" dirty="0">
                <a:cs typeface="Arial" panose="020B0604020202020204" pitchFamily="34" charset="0"/>
              </a:rPr>
              <a:t>Es más fácil saber el principio activo que contienen.</a:t>
            </a:r>
          </a:p>
          <a:p>
            <a:pPr marL="506413" indent="0" algn="just">
              <a:buNone/>
            </a:pPr>
            <a:endParaRPr lang="es-ES" sz="2800" dirty="0">
              <a:cs typeface="Arial" panose="020B0604020202020204" pitchFamily="34" charset="0"/>
            </a:endParaRPr>
          </a:p>
          <a:p>
            <a:pPr marL="506413" indent="0" algn="just">
              <a:buNone/>
            </a:pPr>
            <a:r>
              <a:rPr lang="es-ES" sz="2800" b="1" dirty="0">
                <a:cs typeface="Arial" panose="020B0604020202020204" pitchFamily="34" charset="0"/>
              </a:rPr>
              <a:t>Son más baratos.</a:t>
            </a:r>
            <a:endParaRPr lang="es-ES" sz="2800" dirty="0">
              <a:cs typeface="Arial" panose="020B0604020202020204"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5" y="6077485"/>
            <a:ext cx="4724400" cy="90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7901" y="213333"/>
            <a:ext cx="1438275"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descr="http://www.familiaysalud.es/sites/default/files/styles/article_image/public/genericos.jpg?itok=VrEJks2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6318" y="4578693"/>
            <a:ext cx="1896757"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90478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0662" y="592633"/>
            <a:ext cx="7441276" cy="997196"/>
          </a:xfrm>
        </p:spPr>
        <p:txBody>
          <a:bodyPr/>
          <a:lstStyle/>
          <a:p>
            <a:r>
              <a:rPr lang="es-ES" sz="3600" dirty="0">
                <a:ln>
                  <a:noFill/>
                </a:ln>
                <a:solidFill>
                  <a:schemeClr val="tx1"/>
                </a:solidFill>
                <a:effectLst>
                  <a:outerShdw blurRad="38100" dist="38100" dir="2700000" algn="tl">
                    <a:srgbClr val="000000">
                      <a:alpha val="43137"/>
                    </a:srgbClr>
                  </a:outerShdw>
                </a:effectLst>
                <a:cs typeface="Arial" panose="020B0604020202020204" pitchFamily="34" charset="0"/>
              </a:rPr>
              <a:t>La OMS recomienda la prescripción por principio activo</a:t>
            </a:r>
            <a:endParaRPr lang="es-ES" sz="3600" dirty="0">
              <a:solidFill>
                <a:schemeClr val="tx1"/>
              </a:solidFill>
              <a:cs typeface="Arial" panose="020B0604020202020204" pitchFamily="34" charset="0"/>
            </a:endParaRPr>
          </a:p>
        </p:txBody>
      </p:sp>
      <p:sp>
        <p:nvSpPr>
          <p:cNvPr id="3" name="2 Marcador de contenido"/>
          <p:cNvSpPr>
            <a:spLocks noGrp="1"/>
          </p:cNvSpPr>
          <p:nvPr>
            <p:ph idx="1"/>
          </p:nvPr>
        </p:nvSpPr>
        <p:spPr>
          <a:xfrm>
            <a:off x="673331" y="1351722"/>
            <a:ext cx="7938655" cy="3323987"/>
          </a:xfrm>
        </p:spPr>
        <p:txBody>
          <a:bodyPr/>
          <a:lstStyle/>
          <a:p>
            <a:pPr marL="0" indent="0" algn="just">
              <a:buNone/>
            </a:pPr>
            <a:endParaRPr lang="es-ES" sz="2400" dirty="0">
              <a:solidFill>
                <a:srgbClr val="00B050"/>
              </a:solidFill>
              <a:latin typeface="Arial" panose="020B0604020202020204" pitchFamily="34" charset="0"/>
              <a:cs typeface="Arial" panose="020B0604020202020204" pitchFamily="34" charset="0"/>
            </a:endParaRPr>
          </a:p>
          <a:p>
            <a:pPr marL="0" indent="0" algn="just">
              <a:buNone/>
            </a:pPr>
            <a:endParaRPr lang="es-ES" sz="2400" b="1" dirty="0">
              <a:latin typeface="Arial" panose="020B0604020202020204" pitchFamily="34" charset="0"/>
              <a:cs typeface="Arial" panose="020B0604020202020204" pitchFamily="34" charset="0"/>
            </a:endParaRPr>
          </a:p>
          <a:p>
            <a:pPr marL="0" indent="0" algn="just">
              <a:buNone/>
            </a:pPr>
            <a:r>
              <a:rPr lang="es-ES" sz="2800" b="1" dirty="0">
                <a:latin typeface="+mj-lt"/>
                <a:cs typeface="Arial" panose="020B0604020202020204" pitchFamily="34" charset="0"/>
              </a:rPr>
              <a:t>Por seguridad</a:t>
            </a:r>
            <a:r>
              <a:rPr lang="es-ES" sz="2800" dirty="0">
                <a:latin typeface="+mj-lt"/>
                <a:cs typeface="Arial" panose="020B0604020202020204" pitchFamily="34" charset="0"/>
              </a:rPr>
              <a:t>.</a:t>
            </a:r>
          </a:p>
          <a:p>
            <a:pPr algn="just">
              <a:buBlip>
                <a:blip r:embed="rId2"/>
              </a:buBlip>
            </a:pPr>
            <a:r>
              <a:rPr lang="es-ES" sz="2800" dirty="0">
                <a:latin typeface="+mj-lt"/>
                <a:cs typeface="Arial" panose="020B0604020202020204" pitchFamily="34" charset="0"/>
              </a:rPr>
              <a:t>El principio activo de un medicamento tiene el mismo nombre en todo el mundo, pero se puede vender con muchas marcas diferentes</a:t>
            </a:r>
            <a:r>
              <a:rPr lang="es-ES" sz="2800" dirty="0" smtClean="0">
                <a:latin typeface="+mj-lt"/>
                <a:cs typeface="Arial" panose="020B0604020202020204" pitchFamily="34" charset="0"/>
              </a:rPr>
              <a:t>.</a:t>
            </a:r>
            <a:endParaRPr lang="es-ES" sz="2800" dirty="0">
              <a:latin typeface="+mj-lt"/>
              <a:cs typeface="Arial" panose="020B0604020202020204" pitchFamily="34" charset="0"/>
            </a:endParaRPr>
          </a:p>
          <a:p>
            <a:pPr algn="just">
              <a:buBlip>
                <a:blip r:embed="rId2"/>
              </a:buBlip>
            </a:pPr>
            <a:r>
              <a:rPr lang="es-ES" sz="2800" dirty="0">
                <a:latin typeface="+mj-lt"/>
                <a:cs typeface="Arial" panose="020B0604020202020204" pitchFamily="34" charset="0"/>
              </a:rPr>
              <a:t>Se pueden evitar errores como prescribir o tomar dos veces el mismo medicamento.</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8539" y="157945"/>
            <a:ext cx="1438275"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http://www.familiaysalud.es/sites/default/files/styles/article_image/public/genericos.jpg?itok=VrEJks2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36318" y="4578693"/>
            <a:ext cx="1896757"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6998874"/>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7661</TotalTime>
  <Words>346</Words>
  <Application>Microsoft Office PowerPoint</Application>
  <PresentationFormat>Presentación en pantalla (4:3)</PresentationFormat>
  <Paragraphs>39</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1_White with Blue Bar Segoe Template_TP10286789</vt:lpstr>
      <vt:lpstr>Presentación de PowerPoint</vt:lpstr>
      <vt:lpstr>¿Que es un Medicamento Genérico?</vt:lpstr>
      <vt:lpstr>¿Son iguales los medicamentos genéricos que los de marca original?</vt:lpstr>
      <vt:lpstr>¿En que se diferencian los medicamentos  genéricos de los de marca original?  </vt:lpstr>
      <vt:lpstr>¿Ventajas de los medicamentos genéricos?</vt:lpstr>
      <vt:lpstr>La OMS recomienda la prescripción por principio activo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25</cp:revision>
  <dcterms:created xsi:type="dcterms:W3CDTF">2016-05-03T15:33:32Z</dcterms:created>
  <dcterms:modified xsi:type="dcterms:W3CDTF">2019-05-07T07:40:20Z</dcterms:modified>
</cp:coreProperties>
</file>